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90" r:id="rId7"/>
    <p:sldId id="289" r:id="rId8"/>
    <p:sldId id="292" r:id="rId9"/>
    <p:sldId id="291" r:id="rId10"/>
    <p:sldId id="293" r:id="rId11"/>
    <p:sldId id="275" r:id="rId12"/>
    <p:sldId id="283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EB031-776D-491D-9CE9-B73B9E194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AB5402-7938-4E1F-BAA0-C681655D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FB967C-EF55-4E3D-8DAE-C6644687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5E5F41-D8F9-4FC4-9143-ADC7DAD5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33BDD8-9AC1-410B-8CD1-05BFE89C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20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4A911-3405-4772-BF21-AD6A628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1DF674-6004-49F2-9C5B-D99008280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B4D316-FB6E-46E3-A7CF-EB891912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ECC278-0C1A-4E35-9009-BD77E203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D42D07-D9C2-410C-8260-54AB3330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8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F33A48-B29A-4B4A-A273-F9A514169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31DE1F-2921-4BFE-AF68-47D4535F3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2400A0-B539-4389-ABCB-B4DC9381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75C97-94B0-4E6F-AA0F-8CD1039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2A137B-CAD4-4596-B4AB-1A06D060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4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8D007-B3CD-480B-9E79-E42A06A2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07A80F-8BE7-4A52-AB4F-F143EAED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6480C0-2030-4E10-860D-8F32E62C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B9EE0E-50C5-4A32-8DE2-F6D09CEF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12DD31-308E-4E1C-ABA3-1E10AC6F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79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BC2E7-2307-4883-BAEA-1671922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088B91-290C-4A52-A10F-7CA7285C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C222B9-693A-4BA1-8C07-F136502E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854FCF-9028-4BE2-BBA2-396F3254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6BFAEA-B453-45E9-B33B-447BA757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66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BA15B-BF8B-451D-86B8-EE63C488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EAC18E-36BE-483A-A5E4-B9DC94F1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3F7475-12B2-4E0C-94D8-3FB452BA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DD2E78-3948-4D56-9946-EDE1D09B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F3DF23-7868-4D0E-83BA-6C60F77F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2F1B8FE-4B53-44DA-8318-4706774F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4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BBF45-E8D2-4205-BB46-9AB86E86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0408B7-C4EC-49A9-92F9-D5D75B1B7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209025-B3DE-4006-A00B-1A93212F8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F9322A-C54C-4C6B-B7B1-ED9DBD62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8B509B-7297-4EDF-9A1A-ABE685AFE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F8E09CD-71B5-4E77-AC29-A3DC7CAB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4AA84C-8FEB-4C52-8462-151BCFB1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0F3B863-81FB-4AE5-B13F-387C44DE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4F1BD-4CA8-4C47-B0C2-7D4CE308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912384-7576-4780-986B-59439023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F45C704-1E2F-4419-AE9A-09091E06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10C214-7A8D-44EC-B245-02504EE3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5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0171D07-0826-4427-97F4-E618C6AC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1A2D345-D8B7-4EE8-9872-933CDB8A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D1C38C-A17B-4214-9DCE-96581A97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81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98A16-966F-4221-B145-1E64CA2A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85AB2D-0BB0-47D5-95C0-6A8CF26F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50D017-6A9B-4E7F-B436-F55F4B8B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4B58E7-F1FF-4355-B1D8-5F40420D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D50E26-D814-415E-886B-C2D2B13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8A1A18-C4F5-48D9-899D-3ECC99EC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4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D64A2-296A-4AF8-9131-5CF5C01D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92642B-F32E-4AF9-80B6-38DDBED5A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293F94-EC1F-4B2A-A590-9F0705FF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DEFE8F-E34B-4381-9A0F-3FCA9C76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1FBC68-578A-44BB-A744-D35AF0F2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BECA7A-40DD-430B-9CFE-17501DA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7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4E8892-8E91-436B-A9E1-D0DB07D3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114C1D-459D-446A-B12C-5ED26FCEA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CB5082-A0BA-4EDD-AF1D-511B0DE26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3D8C-ADCA-4F23-8CC4-CA69846F663B}" type="datetimeFigureOut">
              <a:rPr lang="da-DK" smtClean="0"/>
              <a:t>18.05.2022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7A61A-6395-4C7B-B30E-1599D4349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F0119-8C2E-4952-A7CD-72CD031B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7CBE-1689-4E03-A964-61303D016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5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2" y="1009649"/>
            <a:ext cx="9311041" cy="1725313"/>
          </a:xfrm>
        </p:spPr>
        <p:txBody>
          <a:bodyPr>
            <a:normAutofit/>
          </a:bodyPr>
          <a:lstStyle/>
          <a:p>
            <a:pPr algn="l">
              <a:buClr>
                <a:srgbClr val="C00000"/>
              </a:buClr>
            </a:pPr>
            <a:r>
              <a:rPr lang="da-DK" b="1" dirty="0">
                <a:solidFill>
                  <a:srgbClr val="C00000"/>
                </a:solidFill>
              </a:rPr>
              <a:t>Digital teknologi i gymnasiet: </a:t>
            </a:r>
            <a:r>
              <a:rPr lang="da-DK" sz="4400" dirty="0">
                <a:solidFill>
                  <a:srgbClr val="C00000"/>
                </a:solidFill>
              </a:rPr>
              <a:t>fremtidens faglighed og dannelse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2890271"/>
            <a:ext cx="9144000" cy="2777103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Danske Gymnasiers overvejelser om digitale-teknologiske kompetencer</a:t>
            </a:r>
            <a:br>
              <a:rPr lang="da-DK" dirty="0"/>
            </a:br>
            <a:br>
              <a:rPr lang="da-DK" dirty="0"/>
            </a:br>
            <a:r>
              <a:rPr lang="da-DK" dirty="0"/>
              <a:t>v/ Rektor Martin Ingemann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algn="l">
              <a:buClr>
                <a:srgbClr val="C00000"/>
              </a:buClr>
            </a:pPr>
            <a:endParaRPr lang="da-DK" dirty="0"/>
          </a:p>
          <a:p>
            <a:pPr algn="l">
              <a:buClr>
                <a:srgbClr val="C00000"/>
              </a:buClr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CF7ECFE-95D9-4DD9-A319-A68196C0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83" y="3967728"/>
            <a:ext cx="5665491" cy="3399294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141895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C00000"/>
                </a:solidFill>
              </a:rPr>
              <a:t>Baggrund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3743326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Rektor på </a:t>
            </a:r>
            <a:r>
              <a:rPr lang="da-DK" dirty="0" err="1"/>
              <a:t>Egaa</a:t>
            </a:r>
            <a:r>
              <a:rPr lang="da-DK" dirty="0"/>
              <a:t> Gymnasium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Medlem af Danske Gymnasiers digitaliseringsudvalg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Projektejer på et par regionsprojekter om </a:t>
            </a:r>
            <a:r>
              <a:rPr lang="da-DK" dirty="0" err="1"/>
              <a:t>computationel</a:t>
            </a:r>
            <a:r>
              <a:rPr lang="da-DK" dirty="0"/>
              <a:t> tænkning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Tidligere IT-didaktisk styregruppe i et IT-fællesskab, projektklasser kursusholder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…Og data på ungdomsskolen i 8.-10. klasse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CF7ECFE-95D9-4DD9-A319-A68196C0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21" y="4306999"/>
            <a:ext cx="6242304" cy="3526058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121320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Autofit/>
          </a:bodyPr>
          <a:lstStyle/>
          <a:p>
            <a:pPr algn="l"/>
            <a:r>
              <a:rPr lang="da-DK" sz="4800" dirty="0">
                <a:solidFill>
                  <a:srgbClr val="C00000"/>
                </a:solidFill>
              </a:rPr>
              <a:t>‘Hvorfor’ digital teknologiforståelse?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  <a:effectLst>
            <a:softEdge rad="228600"/>
          </a:effectLst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Fra praktisk digitalt teknologisk redskab og arena…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.. til digital teknologisk grundstruktur og alment vilkår.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Man kan ikke navigere som kompetent og myndig borger uden digital teknologiforståelse og handleevne.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Det er også konklusionen på digitaliseringsrapporten fra sidste år.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Uddannelsessystemet skal klæde de unge på til</a:t>
            </a:r>
            <a:br>
              <a:rPr lang="da-DK" dirty="0"/>
            </a:br>
            <a:r>
              <a:rPr lang="da-DK" dirty="0"/>
              <a:t>videre studier, arbejdsmarkedet og</a:t>
            </a:r>
            <a:br>
              <a:rPr lang="da-DK" dirty="0"/>
            </a:br>
            <a:r>
              <a:rPr lang="da-DK" dirty="0"/>
              <a:t>livet i almindelighed.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3074" name="Picture 2" descr="Vejledning om uddannelse - Teenagecoach Grethe Lindbjerg">
            <a:extLst>
              <a:ext uri="{FF2B5EF4-FFF2-40B4-BE49-F238E27FC236}">
                <a16:creationId xmlns:a16="http://schemas.microsoft.com/office/drawing/2014/main" id="{B3AC4F8F-063F-4C82-B490-0CA4FC42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04" y="3992399"/>
            <a:ext cx="3920845" cy="3287027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Autofit/>
          </a:bodyPr>
          <a:lstStyle/>
          <a:p>
            <a:pPr algn="l"/>
            <a:r>
              <a:rPr lang="da-DK" sz="4800" dirty="0">
                <a:solidFill>
                  <a:srgbClr val="C00000"/>
                </a:solidFill>
              </a:rPr>
              <a:t>Den digitale teknologiske vision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Digital </a:t>
            </a:r>
            <a:r>
              <a:rPr lang="da-DK" u="sng" dirty="0"/>
              <a:t>myndighed</a:t>
            </a:r>
            <a:r>
              <a:rPr lang="da-DK" dirty="0"/>
              <a:t> og dannelse (hvad vi er og gør)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Digital </a:t>
            </a:r>
            <a:r>
              <a:rPr lang="da-DK" u="sng" dirty="0"/>
              <a:t>forståelse</a:t>
            </a:r>
            <a:r>
              <a:rPr lang="da-DK" dirty="0"/>
              <a:t>/</a:t>
            </a:r>
            <a:r>
              <a:rPr lang="da-DK" dirty="0" err="1"/>
              <a:t>computationel</a:t>
            </a:r>
            <a:r>
              <a:rPr lang="da-DK" dirty="0"/>
              <a:t> </a:t>
            </a:r>
            <a:r>
              <a:rPr lang="da-DK" dirty="0" err="1"/>
              <a:t>thinking</a:t>
            </a:r>
            <a:r>
              <a:rPr lang="da-DK" dirty="0"/>
              <a:t> (hvordan vi tænker fag)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Digitalt </a:t>
            </a:r>
            <a:r>
              <a:rPr lang="da-DK" u="sng" dirty="0"/>
              <a:t>design</a:t>
            </a:r>
            <a:r>
              <a:rPr lang="da-DK" dirty="0"/>
              <a:t> og processer (hvordan vi gør)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Digital teknologisk </a:t>
            </a:r>
            <a:r>
              <a:rPr lang="da-DK" u="sng" dirty="0"/>
              <a:t>handlekompetence</a:t>
            </a:r>
            <a:r>
              <a:rPr lang="da-DK" dirty="0"/>
              <a:t> (hvad vi kan)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6EF5003-710A-43EE-81A1-B93F11C35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69" y="2760335"/>
            <a:ext cx="4341031" cy="4163568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20092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Autofit/>
          </a:bodyPr>
          <a:lstStyle/>
          <a:p>
            <a:pPr algn="l"/>
            <a:r>
              <a:rPr lang="da-DK" sz="4800" dirty="0">
                <a:solidFill>
                  <a:srgbClr val="C00000"/>
                </a:solidFill>
              </a:rPr>
              <a:t>Placeringen i uddannelsessystemet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Grundskolen som frontløber.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”Vi skal ikke have digital teknologi ind på de (almen)gymnasiale uddannelser, fordi de gør det i folkeskolen – vi skal have det ind, fordi det giver mening, at de gør det i folkeskolen og dermed klæder eleverne på til en digital teknologisk fremtid.”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Digital teknologi skal derfor være en del</a:t>
            </a:r>
            <a:br>
              <a:rPr lang="da-DK" dirty="0"/>
            </a:br>
            <a:r>
              <a:rPr lang="da-DK" dirty="0"/>
              <a:t>af alle uddannelser.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De enkelte ungdomsuddannelser kan</a:t>
            </a:r>
            <a:br>
              <a:rPr lang="da-DK" dirty="0"/>
            </a:br>
            <a:r>
              <a:rPr lang="da-DK" dirty="0"/>
              <a:t>have deres særlige vinkel.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CF3FA09-AC55-415E-9D8B-67EB59CC5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04" y="3616856"/>
            <a:ext cx="5476875" cy="3650358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122950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Autofit/>
          </a:bodyPr>
          <a:lstStyle/>
          <a:p>
            <a:pPr algn="l"/>
            <a:r>
              <a:rPr lang="da-DK" sz="4800" dirty="0">
                <a:solidFill>
                  <a:srgbClr val="C00000"/>
                </a:solidFill>
              </a:rPr>
              <a:t>Danske Gymnasiers strategi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Ind i fagene OG et selvstændigt obligatorisk fag (med afsæt i informatikfaget).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Det nye digitale teknologifag etablerer en digital-teknologisk faglighed og et ‘sprog’.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De øvrige fag kobler den ny faglighed</a:t>
            </a:r>
            <a:br>
              <a:rPr lang="da-DK" dirty="0"/>
            </a:br>
            <a:r>
              <a:rPr lang="da-DK" dirty="0"/>
              <a:t>og sprog til deres eget fag.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Den ny faglighed ‘skubber’ til den</a:t>
            </a:r>
            <a:br>
              <a:rPr lang="da-DK" dirty="0"/>
            </a:br>
            <a:r>
              <a:rPr lang="da-DK" dirty="0"/>
              <a:t>eksisterende fagforståelse.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2050" name="Picture 2" descr="Virum Gymnasium - Informatik &gt; Virum Gymnasium">
            <a:extLst>
              <a:ext uri="{FF2B5EF4-FFF2-40B4-BE49-F238E27FC236}">
                <a16:creationId xmlns:a16="http://schemas.microsoft.com/office/drawing/2014/main" id="{8FE1F2A5-507C-467D-B5A9-AF6647ED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87" y="3975233"/>
            <a:ext cx="6453978" cy="355473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0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Autofit/>
          </a:bodyPr>
          <a:lstStyle/>
          <a:p>
            <a:pPr algn="l"/>
            <a:r>
              <a:rPr lang="da-DK" sz="4800" dirty="0">
                <a:solidFill>
                  <a:srgbClr val="C00000"/>
                </a:solidFill>
              </a:rPr>
              <a:t>Indvirkningen på faglighederne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Socialrådgiveren og </a:t>
            </a:r>
            <a:r>
              <a:rPr lang="da-DK" dirty="0" err="1"/>
              <a:t>chatbotter</a:t>
            </a: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Ingeniøren, udregningerne og modelleringen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Kemikeren og digitale laboratorier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Tømreren og </a:t>
            </a:r>
            <a:r>
              <a:rPr lang="da-DK" dirty="0" err="1"/>
              <a:t>Augmented</a:t>
            </a:r>
            <a:r>
              <a:rPr lang="da-DK" dirty="0"/>
              <a:t> Reality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Korrespondenten og synkronoversættelse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Advokaten og kunstig intelligens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Fagene skal tænke sig selv ind i en ny</a:t>
            </a:r>
            <a:br>
              <a:rPr lang="da-DK" dirty="0"/>
            </a:br>
            <a:r>
              <a:rPr lang="da-DK" dirty="0"/>
              <a:t>digital-teknologisk struktur og alment vilkår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1028" name="Picture 4" descr="Laboratory Billeder, stock-fotos og -vektorer | Shutterstock">
            <a:extLst>
              <a:ext uri="{FF2B5EF4-FFF2-40B4-BE49-F238E27FC236}">
                <a16:creationId xmlns:a16="http://schemas.microsoft.com/office/drawing/2014/main" id="{6CA779A6-9741-4CC0-8DE7-887D0C715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 bwMode="auto">
          <a:xfrm>
            <a:off x="7457005" y="4331368"/>
            <a:ext cx="4949258" cy="273117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C00000"/>
                </a:solidFill>
              </a:rPr>
              <a:t>Ønskelisten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3457575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Vertikal sammenhæng for arbejdet med digitale teknologiske kompetencer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Støtte ledelsesopgave: bilag i bekendtgørelsen om digital teknologisk progression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Teknologiforståelse – også i ungdomsuddannelserne (og videre)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Læreplansændringer – fra ‘mulighed’ til ‘fagligt mål’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Tilpasse eksamensformer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/>
              <a:t>Efteruddannelse: fagligt og didaktisk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algn="l">
              <a:buClr>
                <a:srgbClr val="C00000"/>
              </a:buClr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algn="l">
              <a:buClr>
                <a:srgbClr val="C00000"/>
              </a:buClr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CF7ECFE-95D9-4DD9-A319-A68196C0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28" y="3690236"/>
            <a:ext cx="5074164" cy="3382775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373162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20F5-0E9A-4F30-90FB-81FF699D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73" y="1009649"/>
            <a:ext cx="9144000" cy="80327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C00000"/>
                </a:solidFill>
              </a:rPr>
              <a:t>Tak for ordet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009D2-51D8-4AF1-886F-F22FC8B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873" y="1924049"/>
            <a:ext cx="9144000" cy="4163568"/>
          </a:xfrm>
        </p:spPr>
        <p:txBody>
          <a:bodyPr>
            <a:normAutofit/>
          </a:bodyPr>
          <a:lstStyle/>
          <a:p>
            <a:r>
              <a:rPr lang="da-DK" dirty="0"/>
              <a:t> </a:t>
            </a:r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  <a:p>
            <a:pPr algn="l">
              <a:buClr>
                <a:srgbClr val="C00000"/>
              </a:buClr>
            </a:pPr>
            <a:endParaRPr lang="da-DK" dirty="0"/>
          </a:p>
          <a:p>
            <a:pPr marL="457200" indent="-4572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172D52-6B18-4F84-828A-B862E7DC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19375" cy="6667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CF7ECFE-95D9-4DD9-A319-A68196C0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46" y="3709546"/>
            <a:ext cx="6242304" cy="3749414"/>
          </a:xfrm>
          <a:prstGeom prst="rect">
            <a:avLst/>
          </a:prstGeom>
          <a:effectLst>
            <a:softEdge rad="838200"/>
          </a:effectLst>
        </p:spPr>
      </p:pic>
    </p:spTree>
    <p:extLst>
      <p:ext uri="{BB962C8B-B14F-4D97-AF65-F5344CB8AC3E}">
        <p14:creationId xmlns:p14="http://schemas.microsoft.com/office/powerpoint/2010/main" val="25165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C3B46CAF8F16429AF3EB166F955261" ma:contentTypeVersion="12" ma:contentTypeDescription="Opret et nyt dokument." ma:contentTypeScope="" ma:versionID="04b0a1d1fd047a71ac0455fe92638cba">
  <xsd:schema xmlns:xsd="http://www.w3.org/2001/XMLSchema" xmlns:xs="http://www.w3.org/2001/XMLSchema" xmlns:p="http://schemas.microsoft.com/office/2006/metadata/properties" xmlns:ns2="6075724a-e7fe-495a-89cb-6bd5e8b6777e" xmlns:ns3="a7b6119d-e6ed-4463-845a-76ce9e08391c" targetNamespace="http://schemas.microsoft.com/office/2006/metadata/properties" ma:root="true" ma:fieldsID="85ed96b12bc1cfbfe9ad735675d96cec" ns2:_="" ns3:_="">
    <xsd:import namespace="6075724a-e7fe-495a-89cb-6bd5e8b6777e"/>
    <xsd:import namespace="a7b6119d-e6ed-4463-845a-76ce9e083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5724a-e7fe-495a-89cb-6bd5e8b67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6119d-e6ed-4463-845a-76ce9e0839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C22E0-2B3C-464A-BB82-5A74B646D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93AAE-71B3-41C7-9CD0-0D8A1AB24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5724a-e7fe-495a-89cb-6bd5e8b6777e"/>
    <ds:schemaRef ds:uri="a7b6119d-e6ed-4463-845a-76ce9e0839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51FF73-5942-4200-80C6-8907629753A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075724a-e7fe-495a-89cb-6bd5e8b6777e"/>
    <ds:schemaRef ds:uri="http://purl.org/dc/terms/"/>
    <ds:schemaRef ds:uri="http://schemas.openxmlformats.org/package/2006/metadata/core-properties"/>
    <ds:schemaRef ds:uri="a7b6119d-e6ed-4463-845a-76ce9e0839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397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Office-tema</vt:lpstr>
      <vt:lpstr>Digital teknologi i gymnasiet: fremtidens faglighed og dannelse</vt:lpstr>
      <vt:lpstr>Baggrund</vt:lpstr>
      <vt:lpstr>‘Hvorfor’ digital teknologiforståelse?</vt:lpstr>
      <vt:lpstr>Den digitale teknologiske vision</vt:lpstr>
      <vt:lpstr>Placeringen i uddannelsessystemet</vt:lpstr>
      <vt:lpstr>Danske Gymnasiers strategi</vt:lpstr>
      <vt:lpstr>Indvirkningen på faglighederne</vt:lpstr>
      <vt:lpstr>Ønskelisten</vt:lpstr>
      <vt:lpstr>Tak for ordet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Medarbejdermøde</dc:title>
  <dc:creator>Martin Ingemann (MI | EG)</dc:creator>
  <cp:lastModifiedBy>Michael E. Caspersen</cp:lastModifiedBy>
  <cp:revision>45</cp:revision>
  <dcterms:created xsi:type="dcterms:W3CDTF">2021-05-18T08:44:57Z</dcterms:created>
  <dcterms:modified xsi:type="dcterms:W3CDTF">2022-05-18T19:16:33Z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0x010100EAC3B46CAF8F16429AF3EB166F955261</vt:lpwstr>
  </property>
</Properties>
</file>