
<file path=[Content_Types].xml><?xml version="1.0" encoding="utf-8"?>
<Types xmlns="http://schemas.openxmlformats.org/package/2006/content-types">
  <Default Extension="bin" ContentType="image/png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2"/>
    <p:sldId id="284" r:id="rId3"/>
    <p:sldId id="287" r:id="rId4"/>
    <p:sldId id="265" r:id="rId5"/>
    <p:sldId id="258" r:id="rId6"/>
    <p:sldId id="290" r:id="rId7"/>
    <p:sldId id="292" r:id="rId8"/>
    <p:sldId id="278" r:id="rId9"/>
    <p:sldId id="266" r:id="rId10"/>
    <p:sldId id="274" r:id="rId11"/>
    <p:sldId id="277" r:id="rId12"/>
    <p:sldId id="276" r:id="rId13"/>
    <p:sldId id="288" r:id="rId14"/>
  </p:sldIdLst>
  <p:sldSz cx="12188825" cy="6858000"/>
  <p:notesSz cx="6797675" cy="9926638"/>
  <p:embeddedFontLst>
    <p:embeddedFont>
      <p:font typeface="AU Passata" panose="020B0503030502030804" pitchFamily="34" charset="77"/>
      <p:regular r:id="rId17"/>
      <p:bold r:id="rId18"/>
    </p:embeddedFont>
    <p:embeddedFont>
      <p:font typeface="AU Passata Light" panose="020B0303030902030804" pitchFamily="34" charset="77"/>
      <p:regular r:id="rId19"/>
      <p:bold r:id="rId20"/>
    </p:embeddedFont>
    <p:embeddedFont>
      <p:font typeface="AU Peto" pitchFamily="82" charset="77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  <p:embeddedFont>
      <p:font typeface="Wingdings 3" pitchFamily="2" charset="2"/>
      <p:regular r:id="rId31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00254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000" autoAdjust="0"/>
    <p:restoredTop sz="75442" autoAdjust="0"/>
  </p:normalViewPr>
  <p:slideViewPr>
    <p:cSldViewPr snapToObjects="1" showGuides="1">
      <p:cViewPr varScale="1">
        <p:scale>
          <a:sx n="95" d="100"/>
          <a:sy n="95" d="100"/>
        </p:scale>
        <p:origin x="1480" y="17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3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840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874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6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 </a:t>
            </a:r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986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167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3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68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817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762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792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448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600" b="0" i="0" kern="1200" dirty="0">
              <a:solidFill>
                <a:schemeClr val="tx1"/>
              </a:solidFill>
              <a:effectLst/>
              <a:latin typeface="AU Passata" pitchFamily="34" charset="0"/>
              <a:ea typeface="+mn-ea"/>
              <a:cs typeface="Arial" charset="0"/>
            </a:endParaRPr>
          </a:p>
          <a:p>
            <a:endParaRPr lang="da-DK" sz="1600" b="0" i="0" kern="1200" dirty="0">
              <a:solidFill>
                <a:schemeClr val="tx1"/>
              </a:solidFill>
              <a:effectLst/>
              <a:latin typeface="AU Passata" pitchFamily="34" charset="0"/>
              <a:ea typeface="+mn-ea"/>
              <a:cs typeface="Arial" charset="0"/>
            </a:endParaRPr>
          </a:p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5509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19. maj 2022</a:t>
            </a: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Prorektor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>
                <a:solidFill>
                  <a:schemeClr val="bg1"/>
                </a:solidFill>
                <a:latin typeface="+mn-lt"/>
              </a:rPr>
              <a:t>Computationelle kompetencer i uddannelse</a:t>
            </a: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Berit Eika</a:t>
            </a: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1035308373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18.05.2022</a:t>
            </a:fld>
            <a:r>
              <a:rPr lang="da-DK" dirty="0"/>
              <a:t>27-05-2021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18.05.2022</a:t>
            </a:fld>
            <a:r>
              <a:rPr lang="da-DK" dirty="0"/>
              <a:t>27-05-2021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18.05.2022</a:t>
            </a:fld>
            <a:r>
              <a:rPr lang="da-DK" dirty="0"/>
              <a:t>27-05-2021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18.05.2022</a:t>
            </a:fld>
            <a:r>
              <a:rPr lang="da-DK" dirty="0"/>
              <a:t>27-05-2021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18.05.2022</a:t>
            </a:fld>
            <a:r>
              <a:rPr lang="da-DK" dirty="0"/>
              <a:t>27-05-2021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18.05.2022</a:t>
            </a:fld>
            <a:r>
              <a:rPr lang="da-DK" dirty="0"/>
              <a:t>27-05-2021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18.05.2022</a:t>
            </a:fld>
            <a:r>
              <a:rPr lang="da-DK" dirty="0"/>
              <a:t>27-05-2021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18.05.2022</a:t>
            </a:fld>
            <a:r>
              <a:rPr lang="da-DK" dirty="0"/>
              <a:t>27-05-2021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18.05.2022</a:t>
            </a:fld>
            <a:r>
              <a:rPr lang="da-DK" dirty="0"/>
              <a:t>27-05-2021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6" y="2163364"/>
            <a:ext cx="2531272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18.05.2022</a:t>
            </a:fld>
            <a:r>
              <a:rPr lang="da-DK" dirty="0"/>
              <a:t>27-05-2021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744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0914" y="2098689"/>
            <a:ext cx="12745416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da-DK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93600"/>
            <a:ext cx="4356484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da-DK" sz="100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492" y="3428550"/>
            <a:ext cx="9289032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da-DK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da-DK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18.05.2022</a:t>
            </a:fld>
            <a:r>
              <a:rPr lang="da-DK" dirty="0"/>
              <a:t>27-05-2021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62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da-DK" sz="4799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43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27. maj 2021</a:t>
            </a: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Prorektor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Bestyrelsesseminar 2021</a:t>
            </a: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Berit Eika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304873304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18.05.2022</a:t>
            </a:fld>
            <a:r>
              <a:rPr lang="da-DK" dirty="0"/>
              <a:t>27-05-2021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5" name="LAN_AUWBreak"/>
          <p:cNvSpPr/>
          <p:nvPr userDrawn="1"/>
        </p:nvSpPr>
        <p:spPr bwMode="auto">
          <a:xfrm>
            <a:off x="6022613" y="2804400"/>
            <a:ext cx="65" cy="75756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83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4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 
Universitet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8" y="2864711"/>
            <a:ext cx="2228400" cy="1116990"/>
          </a:xfrm>
          <a:prstGeom prst="rect">
            <a:avLst/>
          </a:prstGeom>
        </p:spPr>
      </p:pic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18.05.2022</a:t>
            </a:fld>
            <a:r>
              <a:rPr lang="da-DK" dirty="0"/>
              <a:t>27-05-2021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0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27. maj 2021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Prorektor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Bestyrelsesseminar 2021</a:t>
            </a: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Berit Eika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486904383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18.05.2022</a:t>
            </a:fld>
            <a:r>
              <a:rPr lang="da-DK" dirty="0"/>
              <a:t>27-05-2021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18.05.2022</a:t>
            </a:fld>
            <a:r>
              <a:rPr lang="da-DK" dirty="0"/>
              <a:t>27-05-2021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18.05.2022</a:t>
            </a:fld>
            <a:r>
              <a:rPr lang="da-DK" dirty="0"/>
              <a:t>27-05-2021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Insert title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18.05.2022</a:t>
            </a:fld>
            <a:r>
              <a:rPr lang="da-DK" dirty="0"/>
              <a:t>27-05-2021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18.05.2022</a:t>
            </a:fld>
            <a:r>
              <a:rPr lang="da-DK" dirty="0"/>
              <a:t>27-05-2021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18.05.2022</a:t>
            </a:fld>
            <a:r>
              <a:rPr lang="da-DK" dirty="0"/>
              <a:t>27-05-2021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18.05.2022</a:t>
            </a:fld>
            <a:r>
              <a:rPr lang="da-DK" dirty="0"/>
              <a:t>27-05-2021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title style</a:t>
            </a:r>
            <a:endParaRPr lang="da-DK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text styles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 level</a:t>
            </a:r>
            <a:endParaRPr lang="da-DK"/>
          </a:p>
          <a:p>
            <a:pPr lvl="6"/>
            <a:r>
              <a:rPr lang="da-DK" noProof="0" dirty="0"/>
              <a:t>7 level</a:t>
            </a:r>
            <a:endParaRPr lang="da-DK"/>
          </a:p>
          <a:p>
            <a:pPr lvl="7"/>
            <a:r>
              <a:rPr lang="da-DK" noProof="0" dirty="0"/>
              <a:t>8 level</a:t>
            </a:r>
            <a:endParaRPr lang="da-DK"/>
          </a:p>
          <a:p>
            <a:pPr lvl="8"/>
            <a:r>
              <a:rPr lang="da-DK" noProof="0" dirty="0"/>
              <a:t>9 level</a:t>
            </a:r>
            <a:endParaRPr lang="da-DK"/>
          </a:p>
        </p:txBody>
      </p:sp>
      <p:pic>
        <p:nvPicPr>
          <p:cNvPr id="94162707" name="SecondaryLogo_sort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 err="1">
                <a:solidFill>
                  <a:schemeClr val="tx1"/>
                </a:solidFill>
                <a:latin typeface="+mn-lt"/>
              </a:rPr>
              <a:t>Computationelle</a:t>
            </a: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 kompetencer i uddannelse</a:t>
            </a:r>
          </a:p>
        </p:txBody>
      </p:sp>
      <p:sp>
        <p:nvSpPr>
          <p:cNvPr id="21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Berit Eika</a:t>
            </a:r>
          </a:p>
        </p:txBody>
      </p:sp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3696242" y="5985512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19. maj 2022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Prorektor</a:t>
            </a: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tx1"/>
              </a:solidFill>
              <a:latin typeface="AU Passata Light" pitchFamily="34" charset="0"/>
            </a:endParaRP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7992" y="6581497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78417F83-4CBA-48F2-BAD0-783AE3701E32}" type="datetimeFigureOut">
              <a:rPr lang="da-DK" smtClean="0"/>
              <a:pPr/>
              <a:t>18.05.2022</a:t>
            </a:fld>
            <a:r>
              <a:rPr lang="da-DK"/>
              <a:t>27-05-2021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2" r:id="rId18"/>
    <p:sldLayoutId id="2147483678" r:id="rId19"/>
    <p:sldLayoutId id="2147483658" r:id="rId20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31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5" Type="http://schemas.openxmlformats.org/officeDocument/2006/relationships/image" Target="../media/image32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/>
          <a:lstStyle/>
          <a:p>
            <a:r>
              <a:rPr lang="da-DK" dirty="0"/>
              <a:t>Digitalt kompetente universitetskandidater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320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2. Udvikling af curriculum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3001457" y="1402908"/>
            <a:ext cx="2232248" cy="23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Udvikling af curriculum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2692191" y="1306826"/>
            <a:ext cx="288032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2</a:t>
            </a:r>
          </a:p>
        </p:txBody>
      </p:sp>
      <p:pic>
        <p:nvPicPr>
          <p:cNvPr id="19" name="Billed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20" y="1170706"/>
            <a:ext cx="1892985" cy="193625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5655" y="3048800"/>
            <a:ext cx="7488832" cy="2200560"/>
          </a:xfrm>
        </p:spPr>
        <p:txBody>
          <a:bodyPr>
            <a:noAutofit/>
          </a:bodyPr>
          <a:lstStyle/>
          <a:p>
            <a:r>
              <a:rPr lang="da-DK" sz="1800" dirty="0"/>
              <a:t>Eksempel 1: Arkæologi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F32254-17FD-ED43-96F4-84914F3CE6D2}"/>
              </a:ext>
            </a:extLst>
          </p:cNvPr>
          <p:cNvSpPr txBox="1"/>
          <p:nvPr/>
        </p:nvSpPr>
        <p:spPr>
          <a:xfrm>
            <a:off x="6246472" y="1848054"/>
            <a:ext cx="5953100" cy="10525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800" b="1" dirty="0">
                <a:latin typeface="+mn-lt"/>
              </a:rPr>
              <a:t>”</a:t>
            </a:r>
            <a:r>
              <a:rPr lang="en-DK" sz="1800" b="1" dirty="0">
                <a:latin typeface="+mn-lt"/>
              </a:rPr>
              <a:t>Digital arkæologi giver anledning til nye erkendelser</a:t>
            </a:r>
            <a:r>
              <a:rPr lang="da-DK" sz="1800" b="1" dirty="0">
                <a:latin typeface="+mn-lt"/>
              </a:rPr>
              <a:t>. </a:t>
            </a:r>
            <a:endParaRPr lang="en-DK" sz="1800" dirty="0">
              <a:latin typeface="+mn-lt"/>
            </a:endParaRPr>
          </a:p>
          <a:p>
            <a:pPr>
              <a:lnSpc>
                <a:spcPct val="95000"/>
              </a:lnSpc>
            </a:pPr>
            <a:r>
              <a:rPr lang="en-DK" sz="1800" dirty="0">
                <a:latin typeface="+mn-lt"/>
              </a:rPr>
              <a:t>Computerens evne til at håndtere store datasæt giver</a:t>
            </a:r>
          </a:p>
          <a:p>
            <a:pPr>
              <a:lnSpc>
                <a:spcPct val="95000"/>
              </a:lnSpc>
            </a:pPr>
            <a:r>
              <a:rPr lang="en-GB" sz="1800" dirty="0">
                <a:latin typeface="+mn-lt"/>
              </a:rPr>
              <a:t>u</a:t>
            </a:r>
            <a:r>
              <a:rPr lang="en-DK" sz="1800" dirty="0">
                <a:latin typeface="+mn-lt"/>
              </a:rPr>
              <a:t>sete muligheder for at sammenlingne fund fra </a:t>
            </a:r>
          </a:p>
          <a:p>
            <a:pPr>
              <a:lnSpc>
                <a:spcPct val="95000"/>
              </a:lnSpc>
            </a:pPr>
            <a:r>
              <a:rPr lang="en-GB" sz="1800" dirty="0">
                <a:latin typeface="+mn-lt"/>
              </a:rPr>
              <a:t>f</a:t>
            </a:r>
            <a:r>
              <a:rPr lang="en-DK" sz="1800" dirty="0">
                <a:latin typeface="+mn-lt"/>
              </a:rPr>
              <a:t>orskellige udgravninger</a:t>
            </a:r>
            <a:r>
              <a:rPr lang="da-DK" sz="1800" dirty="0">
                <a:latin typeface="+mn-lt"/>
              </a:rPr>
              <a:t>”</a:t>
            </a:r>
            <a:endParaRPr lang="en-DK" sz="1800" dirty="0">
              <a:latin typeface="+mn-lt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 bwMode="auto">
          <a:xfrm>
            <a:off x="6246472" y="3196950"/>
            <a:ext cx="5536572" cy="220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800" b="1" kern="0" dirty="0"/>
              <a:t>Stiller nye krav til metoder og forståelse af digitale muligheder </a:t>
            </a:r>
          </a:p>
          <a:p>
            <a:endParaRPr lang="da-DK" sz="1800" b="1" kern="0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655" y="3433057"/>
            <a:ext cx="4743450" cy="2581275"/>
          </a:xfrm>
          <a:prstGeom prst="rect">
            <a:avLst/>
          </a:prstGeom>
        </p:spPr>
      </p:pic>
      <p:sp>
        <p:nvSpPr>
          <p:cNvPr id="14" name="Content Placeholder 4"/>
          <p:cNvSpPr txBox="1">
            <a:spLocks/>
          </p:cNvSpPr>
          <p:nvPr/>
        </p:nvSpPr>
        <p:spPr bwMode="auto">
          <a:xfrm>
            <a:off x="6124287" y="4913505"/>
            <a:ext cx="4631928" cy="220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a-DK" sz="1800" b="1" kern="0" dirty="0"/>
          </a:p>
          <a:p>
            <a:r>
              <a:rPr lang="da-DK" sz="1800" b="1" kern="0" dirty="0"/>
              <a:t>Kodning og statistik er nu en del af de nye arkæologiuddannelser på Arts</a:t>
            </a:r>
            <a:endParaRPr lang="da-DK" sz="1800" kern="0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0836" y="1540736"/>
            <a:ext cx="5924550" cy="3238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553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uild="allAtOnce"/>
      <p:bldP spid="1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400" dirty="0"/>
              <a:t>3. Kompetenceudvikling af undervisere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1313244" y="1556698"/>
            <a:ext cx="2312876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Kompetenceudvikling af undervisere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1003978" y="1531184"/>
            <a:ext cx="288032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3</a:t>
            </a:r>
          </a:p>
        </p:txBody>
      </p:sp>
      <p:pic>
        <p:nvPicPr>
          <p:cNvPr id="19" name="Billed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5811" y="1182027"/>
            <a:ext cx="1892985" cy="1936253"/>
          </a:xfrm>
          <a:prstGeom prst="rect">
            <a:avLst/>
          </a:prstGeom>
        </p:spPr>
      </p:pic>
      <p:sp>
        <p:nvSpPr>
          <p:cNvPr id="24" name="Nedadbuet pil 23"/>
          <p:cNvSpPr/>
          <p:nvPr/>
        </p:nvSpPr>
        <p:spPr bwMode="auto">
          <a:xfrm>
            <a:off x="3130116" y="1154835"/>
            <a:ext cx="1440160" cy="409416"/>
          </a:xfrm>
          <a:prstGeom prst="curvedDownArrow">
            <a:avLst/>
          </a:prstGeom>
          <a:solidFill>
            <a:srgbClr val="00642D"/>
          </a:solidFill>
          <a:ln w="1778" cap="flat" cmpd="sng" algn="ctr">
            <a:solidFill>
              <a:srgbClr val="00642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Tekstfelt 14"/>
          <p:cNvSpPr txBox="1"/>
          <p:nvPr/>
        </p:nvSpPr>
        <p:spPr>
          <a:xfrm>
            <a:off x="981844" y="3233155"/>
            <a:ext cx="9776268" cy="10525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800" dirty="0">
                <a:latin typeface="+mn-lt"/>
              </a:rPr>
              <a:t>Eksempel: </a:t>
            </a:r>
            <a:r>
              <a:rPr lang="da-DK" sz="1800" b="1" dirty="0">
                <a:latin typeface="+mn-lt"/>
              </a:rPr>
              <a:t>Digital kompetenceudvikling på byggeriets  videregående uddannelser, Tech</a:t>
            </a:r>
          </a:p>
          <a:p>
            <a:pPr>
              <a:lnSpc>
                <a:spcPct val="95000"/>
              </a:lnSpc>
            </a:pPr>
            <a:endParaRPr lang="da-DK" sz="1800" b="1" dirty="0">
              <a:latin typeface="+mn-lt"/>
            </a:endParaRPr>
          </a:p>
          <a:p>
            <a:pPr>
              <a:lnSpc>
                <a:spcPct val="95000"/>
              </a:lnSpc>
            </a:pPr>
            <a:endParaRPr lang="da-DK" sz="1800" i="1" dirty="0">
              <a:latin typeface="+mn-lt"/>
            </a:endParaRPr>
          </a:p>
          <a:p>
            <a:pPr>
              <a:lnSpc>
                <a:spcPct val="95000"/>
              </a:lnSpc>
            </a:pPr>
            <a:endParaRPr lang="da-DK" sz="1800" i="1" dirty="0">
              <a:latin typeface="+mn-lt"/>
            </a:endParaRPr>
          </a:p>
        </p:txBody>
      </p:sp>
      <p:pic>
        <p:nvPicPr>
          <p:cNvPr id="4098" name="Picture 2" descr="Om digitalisering - BYG FY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676" y="3854235"/>
            <a:ext cx="3140814" cy="210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felt 15"/>
          <p:cNvSpPr txBox="1"/>
          <p:nvPr/>
        </p:nvSpPr>
        <p:spPr>
          <a:xfrm>
            <a:off x="1003978" y="3759453"/>
            <a:ext cx="7178666" cy="2631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latin typeface="+mn-lt"/>
              </a:rPr>
              <a:t>100+ undervisere har deltagere i projektet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latin typeface="+mn-lt"/>
              </a:rPr>
              <a:t>4 moduler i et digitalt, fleksibelt forløb med både fagligt og didaktisk indhold</a:t>
            </a:r>
          </a:p>
          <a:p>
            <a:pPr marL="895243" lvl="1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a-DK" sz="1800" dirty="0" err="1">
                <a:latin typeface="+mn-lt"/>
              </a:rPr>
              <a:t>state</a:t>
            </a:r>
            <a:r>
              <a:rPr lang="da-DK" sz="1800" dirty="0">
                <a:latin typeface="+mn-lt"/>
              </a:rPr>
              <a:t>-of-the-art digitalisering i byggeriet</a:t>
            </a:r>
          </a:p>
          <a:p>
            <a:pPr marL="895243" lvl="1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latin typeface="+mn-lt"/>
              </a:rPr>
              <a:t>fagligt modul</a:t>
            </a:r>
          </a:p>
          <a:p>
            <a:pPr marL="895243" lvl="1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latin typeface="+mn-lt"/>
              </a:rPr>
              <a:t>didaktisk modul</a:t>
            </a:r>
          </a:p>
          <a:p>
            <a:pPr marL="895243" lvl="1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latin typeface="+mn-lt"/>
              </a:rPr>
              <a:t>praksis modul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latin typeface="+mn-lt"/>
              </a:rPr>
              <a:t>Forankring som efteruddannelsestilbud</a:t>
            </a:r>
          </a:p>
          <a:p>
            <a:pPr>
              <a:lnSpc>
                <a:spcPct val="95000"/>
              </a:lnSpc>
            </a:pPr>
            <a:endParaRPr lang="da-DK" sz="1800" i="1" dirty="0">
              <a:latin typeface="+mn-lt"/>
            </a:endParaRPr>
          </a:p>
          <a:p>
            <a:pPr>
              <a:lnSpc>
                <a:spcPct val="95000"/>
              </a:lnSpc>
            </a:pPr>
            <a:endParaRPr lang="da-DK" sz="1800" i="1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7828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4. </a:t>
            </a:r>
            <a:r>
              <a:rPr lang="da-DK" dirty="0" err="1"/>
              <a:t>Ekstracurriculære</a:t>
            </a:r>
            <a:r>
              <a:rPr lang="da-DK" dirty="0"/>
              <a:t> aktiviteter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4078188" y="2369663"/>
            <a:ext cx="2592288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Ekstra </a:t>
            </a:r>
            <a:r>
              <a:rPr lang="da-DK" sz="1600" dirty="0" err="1">
                <a:latin typeface="+mn-lt"/>
              </a:rPr>
              <a:t>curriculære</a:t>
            </a:r>
            <a:r>
              <a:rPr lang="da-DK" sz="1600" dirty="0">
                <a:latin typeface="+mn-lt"/>
              </a:rPr>
              <a:t> </a:t>
            </a:r>
            <a:r>
              <a:rPr lang="da-DK" sz="1600" dirty="0" err="1">
                <a:latin typeface="+mn-lt"/>
              </a:rPr>
              <a:t>coding</a:t>
            </a:r>
            <a:r>
              <a:rPr lang="da-DK" sz="1600" dirty="0">
                <a:latin typeface="+mn-lt"/>
              </a:rPr>
              <a:t> camps for studerende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3768922" y="2356906"/>
            <a:ext cx="288032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4</a:t>
            </a:r>
          </a:p>
        </p:txBody>
      </p:sp>
      <p:pic>
        <p:nvPicPr>
          <p:cNvPr id="19" name="Billed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56" y="1214471"/>
            <a:ext cx="1892985" cy="1936253"/>
          </a:xfrm>
          <a:prstGeom prst="rect">
            <a:avLst/>
          </a:prstGeom>
        </p:spPr>
      </p:pic>
      <p:sp>
        <p:nvSpPr>
          <p:cNvPr id="26" name="Opadbuet pil 25"/>
          <p:cNvSpPr/>
          <p:nvPr/>
        </p:nvSpPr>
        <p:spPr bwMode="auto">
          <a:xfrm>
            <a:off x="2313737" y="2961892"/>
            <a:ext cx="1527905" cy="432048"/>
          </a:xfrm>
          <a:prstGeom prst="curvedUpArrow">
            <a:avLst/>
          </a:prstGeom>
          <a:solidFill>
            <a:srgbClr val="00642D"/>
          </a:solidFill>
          <a:ln w="1778" cap="flat" cmpd="sng" algn="ctr">
            <a:solidFill>
              <a:srgbClr val="00642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pic>
        <p:nvPicPr>
          <p:cNvPr id="5126" name="Picture 6" descr="6 Reasons Why You Should Join a Coding Bootcamp - Mike Gingeric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84" y="4217734"/>
            <a:ext cx="2592288" cy="172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felt 10"/>
          <p:cNvSpPr txBox="1"/>
          <p:nvPr/>
        </p:nvSpPr>
        <p:spPr>
          <a:xfrm>
            <a:off x="945030" y="4105233"/>
            <a:ext cx="6949582" cy="15788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endParaRPr lang="da-DK" sz="1800" dirty="0">
              <a:latin typeface="+mn-lt"/>
            </a:endParaRPr>
          </a:p>
          <a:p>
            <a:pPr marL="285750" indent="-285750">
              <a:lnSpc>
                <a:spcPct val="95000"/>
              </a:lnSpc>
              <a:buFontTx/>
              <a:buChar char="-"/>
            </a:pPr>
            <a:r>
              <a:rPr lang="da-DK" sz="1800" dirty="0">
                <a:latin typeface="+mn-lt"/>
              </a:rPr>
              <a:t>Introducerer særligt interesserede studerende til fagets digitale metoder, herunder programmering </a:t>
            </a:r>
          </a:p>
          <a:p>
            <a:pPr marL="285750" indent="-285750">
              <a:lnSpc>
                <a:spcPct val="95000"/>
              </a:lnSpc>
              <a:buFontTx/>
              <a:buChar char="-"/>
            </a:pPr>
            <a:r>
              <a:rPr lang="da-DK" sz="1800" dirty="0">
                <a:latin typeface="+mn-lt"/>
              </a:rPr>
              <a:t>Niveauet ligger ud over det ordinære pensum</a:t>
            </a:r>
          </a:p>
          <a:p>
            <a:pPr>
              <a:lnSpc>
                <a:spcPct val="95000"/>
              </a:lnSpc>
            </a:pPr>
            <a:endParaRPr lang="da-DK" sz="1800" dirty="0">
              <a:latin typeface="+mn-lt"/>
            </a:endParaRPr>
          </a:p>
          <a:p>
            <a:pPr>
              <a:lnSpc>
                <a:spcPct val="95000"/>
              </a:lnSpc>
            </a:pPr>
            <a:endParaRPr lang="da-DK" sz="18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6122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6FDF62-2E8B-4B7E-8847-562FD25F6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hovedbudskaber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24C6C77-06E5-4F44-A793-B39438F18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DK" dirty="0"/>
              <a:t>Der foregår rigtig meget digital uddannelsesudvikling på AU – </a:t>
            </a:r>
            <a:r>
              <a:rPr lang="da-DK" dirty="0"/>
              <a:t> Vi er ved at indsamle erfaringer som vi vil bygge videre på</a:t>
            </a:r>
          </a:p>
          <a:p>
            <a:pPr marL="457200" indent="-457200">
              <a:buFont typeface="+mj-lt"/>
              <a:buAutoNum type="arabicPeriod"/>
            </a:pPr>
            <a:endParaRPr lang="da-DK" dirty="0"/>
          </a:p>
          <a:p>
            <a:pPr marL="457200" indent="-457200">
              <a:buFont typeface="+mj-lt"/>
              <a:buAutoNum type="arabicPeriod"/>
            </a:pPr>
            <a:r>
              <a:rPr lang="en-DK" dirty="0"/>
              <a:t>Selv på uddannelser, der er født analog</a:t>
            </a:r>
            <a:r>
              <a:rPr lang="da-DK" dirty="0"/>
              <a:t>e</a:t>
            </a:r>
            <a:r>
              <a:rPr lang="en-DK" dirty="0"/>
              <a:t>, må man forholde sig til de digitale vilkår</a:t>
            </a:r>
            <a:r>
              <a:rPr lang="da-DK" dirty="0"/>
              <a:t> og udnytte de nye muligheder</a:t>
            </a:r>
            <a:r>
              <a:rPr lang="en-DK" dirty="0"/>
              <a:t>.</a:t>
            </a:r>
            <a:endParaRPr lang="da-DK" dirty="0"/>
          </a:p>
          <a:p>
            <a:pPr marL="457200" indent="-457200">
              <a:buFont typeface="+mj-lt"/>
              <a:buAutoNum type="arabicPeriod"/>
            </a:pPr>
            <a:endParaRPr lang="da-DK" dirty="0"/>
          </a:p>
          <a:p>
            <a:pPr marL="457200" indent="-457200">
              <a:buFont typeface="+mj-lt"/>
              <a:buAutoNum type="arabicPeriod"/>
            </a:pPr>
            <a:r>
              <a:rPr lang="en-DK" dirty="0"/>
              <a:t>Underviseres digitale kompetencer må bringes til at matche fagenes digitale status.</a:t>
            </a:r>
            <a:endParaRPr lang="da-DK" dirty="0"/>
          </a:p>
          <a:p>
            <a:pPr marL="457200" indent="-457200">
              <a:buFont typeface="+mj-lt"/>
              <a:buAutoNum type="arabicPeriod"/>
            </a:pPr>
            <a:endParaRPr lang="da-DK" dirty="0"/>
          </a:p>
          <a:p>
            <a:pPr marL="457200" indent="-457200">
              <a:buFont typeface="+mj-lt"/>
              <a:buAutoNum type="arabicPeriod"/>
            </a:pPr>
            <a:r>
              <a:rPr lang="en-DK" dirty="0"/>
              <a:t>Studerende skal med en ekstra indsats have mulighed for at tone deres fagligheder digitalt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B23C373-204F-4503-A140-BC931E95F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7A75-36B7-4EF9-A9D0-08FC86A94AF7}" type="datetime1">
              <a:rPr lang="da-DK" smtClean="0"/>
              <a:t>18.05.2022</a:t>
            </a:fld>
            <a:r>
              <a:rPr lang="da-DK"/>
              <a:t>27-05-2021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773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5F292D-BB5F-463C-B9CE-0AD2634FA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Hvorfor?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CB3A578-920D-4C62-ACDB-01F716E69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48CC-F58A-4FF4-9640-A383755DB053}" type="datetime1">
              <a:rPr lang="da-DK" smtClean="0"/>
              <a:t>18.05.2022</a:t>
            </a:fld>
            <a:r>
              <a:rPr lang="da-DK"/>
              <a:t>27-05-2021</a:t>
            </a:r>
            <a:endParaRPr lang="da-DK" dirty="0"/>
          </a:p>
        </p:txBody>
      </p:sp>
      <p:pic>
        <p:nvPicPr>
          <p:cNvPr id="1026" name="Picture 2" descr="Forsideillustrations tekst mangler">
            <a:extLst>
              <a:ext uri="{FF2B5EF4-FFF2-40B4-BE49-F238E27FC236}">
                <a16:creationId xmlns:a16="http://schemas.microsoft.com/office/drawing/2014/main" id="{02CC3B66-5A3E-49C9-8A3F-3F4D82CF03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1628800"/>
            <a:ext cx="3024335" cy="436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aleboble: rektangel 4">
            <a:extLst>
              <a:ext uri="{FF2B5EF4-FFF2-40B4-BE49-F238E27FC236}">
                <a16:creationId xmlns:a16="http://schemas.microsoft.com/office/drawing/2014/main" id="{7B6BB91B-8B0E-4F89-825E-DF5B7323467E}"/>
              </a:ext>
            </a:extLst>
          </p:cNvPr>
          <p:cNvSpPr/>
          <p:nvPr/>
        </p:nvSpPr>
        <p:spPr bwMode="auto">
          <a:xfrm>
            <a:off x="5376976" y="1729910"/>
            <a:ext cx="6480720" cy="3600400"/>
          </a:xfrm>
          <a:prstGeom prst="wedgeRectCallout">
            <a:avLst>
              <a:gd name="adj1" fmla="val -78660"/>
              <a:gd name="adj2" fmla="val -2617"/>
            </a:avLst>
          </a:prstGeom>
          <a:solidFill>
            <a:schemeClr val="accent1">
              <a:lumMod val="10000"/>
              <a:lumOff val="90000"/>
            </a:schemeClr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da-DK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Nyt filosofikum skal bidrage til at udvikle den universitetsstuderende som fagperson, menneske og borger ved at fremme kritisk tænkning, nysgerrighed og dømmekraft.</a:t>
            </a:r>
          </a:p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lang="da-DK" sz="24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da-DK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Udviklingen af den studerende som fagperson angår specifikt den studerendes akademiske og videnskabelige dannelse, som også omfatter et væsentligt element af teknologiforståelse. </a:t>
            </a:r>
            <a:endParaRPr kumimoji="0" lang="da-DK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43645F49-A484-4B08-9F76-57D81E754FA0}"/>
              </a:ext>
            </a:extLst>
          </p:cNvPr>
          <p:cNvSpPr txBox="1"/>
          <p:nvPr/>
        </p:nvSpPr>
        <p:spPr>
          <a:xfrm>
            <a:off x="2349996" y="5661248"/>
            <a:ext cx="1008112" cy="2339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UFM: 2018</a:t>
            </a:r>
          </a:p>
        </p:txBody>
      </p:sp>
    </p:spTree>
    <p:extLst>
      <p:ext uri="{BB962C8B-B14F-4D97-AF65-F5344CB8AC3E}">
        <p14:creationId xmlns:p14="http://schemas.microsoft.com/office/powerpoint/2010/main" val="4275910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CD626B-2B1B-4D35-B446-A8A66935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Borgeren, mennesket, fagpersonen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24081C6-64D1-4C8F-9885-0293D115A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43BB-6395-47C1-A46A-A45287220812}" type="datetime1">
              <a:rPr lang="da-DK" smtClean="0"/>
              <a:t>18.05.2022</a:t>
            </a:fld>
            <a:r>
              <a:rPr lang="da-DK"/>
              <a:t>27-05-2021</a:t>
            </a:r>
            <a:endParaRPr lang="da-DK" dirty="0"/>
          </a:p>
        </p:txBody>
      </p:sp>
      <p:pic>
        <p:nvPicPr>
          <p:cNvPr id="1026" name="Picture 2" descr="Det skal du vide om ændringerne i Digital Post">
            <a:extLst>
              <a:ext uri="{FF2B5EF4-FFF2-40B4-BE49-F238E27FC236}">
                <a16:creationId xmlns:a16="http://schemas.microsoft.com/office/drawing/2014/main" id="{450FE04D-3FCD-4E30-A58C-09E30A535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84" y="2542909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ternet Friends Aren't Creepy, They're Really Cool – The Rampage Online">
            <a:extLst>
              <a:ext uri="{FF2B5EF4-FFF2-40B4-BE49-F238E27FC236}">
                <a16:creationId xmlns:a16="http://schemas.microsoft.com/office/drawing/2014/main" id="{0D6E3B70-C493-4A11-8C0C-01EBF41BEF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20" y="2542909"/>
            <a:ext cx="2303819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gtens Top 100 Arkiv - Dagens Medicin">
            <a:extLst>
              <a:ext uri="{FF2B5EF4-FFF2-40B4-BE49-F238E27FC236}">
                <a16:creationId xmlns:a16="http://schemas.microsoft.com/office/drawing/2014/main" id="{7F2F0A56-1D8A-4E0B-A2CC-ABDA754EE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508" y="2542909"/>
            <a:ext cx="4315972" cy="189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014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Efterspurgte kompetencer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09836" y="5868048"/>
            <a:ext cx="9285037" cy="845650"/>
          </a:xfrm>
        </p:spPr>
        <p:txBody>
          <a:bodyPr/>
          <a:lstStyle/>
          <a:p>
            <a:r>
              <a:rPr lang="da-DK" sz="1600" dirty="0"/>
              <a:t>Kilde: Analyse fra 2020 gennemført for Dansk Industri (DI)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4C4D-E659-45BD-B1B3-DA7C20416A7B}" type="datetime1">
              <a:rPr lang="da-DK" smtClean="0"/>
              <a:t>18.05.2022</a:t>
            </a:fld>
            <a:r>
              <a:rPr lang="da-DK"/>
              <a:t>27-05-2021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47" y="1297226"/>
            <a:ext cx="3971925" cy="249555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366" y="3043605"/>
            <a:ext cx="3609975" cy="2600325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0516" y="1223896"/>
            <a:ext cx="3409950" cy="2581275"/>
          </a:xfrm>
          <a:prstGeom prst="rect">
            <a:avLst/>
          </a:prstGeom>
        </p:spPr>
      </p:pic>
      <p:grpSp>
        <p:nvGrpSpPr>
          <p:cNvPr id="11" name="Gruppe 10"/>
          <p:cNvGrpSpPr/>
          <p:nvPr/>
        </p:nvGrpSpPr>
        <p:grpSpPr>
          <a:xfrm>
            <a:off x="2213074" y="919877"/>
            <a:ext cx="8227392" cy="5083412"/>
            <a:chOff x="3382339" y="1382056"/>
            <a:chExt cx="7958838" cy="4914900"/>
          </a:xfrm>
        </p:grpSpPr>
        <p:pic>
          <p:nvPicPr>
            <p:cNvPr id="9" name="Billed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82339" y="1382056"/>
              <a:ext cx="4657725" cy="4914900"/>
            </a:xfrm>
            <a:prstGeom prst="rect">
              <a:avLst/>
            </a:prstGeom>
          </p:spPr>
        </p:pic>
        <p:pic>
          <p:nvPicPr>
            <p:cNvPr id="10" name="Billed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36391" y="2636912"/>
              <a:ext cx="5304786" cy="3653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975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Aarhus universitet vil bidrage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7828" y="1067874"/>
            <a:ext cx="7776864" cy="4521366"/>
          </a:xfrm>
        </p:spPr>
        <p:txBody>
          <a:bodyPr/>
          <a:lstStyle/>
          <a:p>
            <a:endParaRPr lang="da-DK" b="1" dirty="0"/>
          </a:p>
          <a:p>
            <a:endParaRPr lang="da-DK" b="1" dirty="0"/>
          </a:p>
          <a:p>
            <a:r>
              <a:rPr lang="da-DK" b="1" dirty="0"/>
              <a:t>VI HAR EN STRATEGI:</a:t>
            </a:r>
          </a:p>
          <a:p>
            <a:pPr>
              <a:buNone/>
            </a:pPr>
            <a:r>
              <a:rPr lang="da-DK" i="1" dirty="0"/>
              <a:t>”</a:t>
            </a:r>
            <a:r>
              <a:rPr lang="da-DK" sz="2400" i="1" dirty="0"/>
              <a:t>Aarhus Universitet vil styrke de studerendes digitale kompetencer ud over blot digital forståelse, således at de studerende proaktivt kan arbejde med løsning af fagligt komplekse problemstillinger og blive </a:t>
            </a:r>
            <a:r>
              <a:rPr lang="da-DK" sz="2400" i="1" dirty="0" err="1"/>
              <a:t>medskabere</a:t>
            </a:r>
            <a:r>
              <a:rPr lang="da-DK" sz="2400" i="1" dirty="0"/>
              <a:t> på </a:t>
            </a:r>
            <a:r>
              <a:rPr lang="da-DK" sz="2400" b="1" i="1" dirty="0"/>
              <a:t>arbejdsmarkedet.</a:t>
            </a:r>
            <a:r>
              <a:rPr lang="da-DK" sz="2400" i="1" dirty="0"/>
              <a:t>”</a:t>
            </a:r>
          </a:p>
          <a:p>
            <a:endParaRPr lang="da-DK" sz="2400" b="1" dirty="0"/>
          </a:p>
          <a:p>
            <a:endParaRPr lang="da-DK" b="1" dirty="0"/>
          </a:p>
          <a:p>
            <a:pPr marL="457200" indent="-457200">
              <a:buFont typeface="+mj-lt"/>
              <a:buAutoNum type="arabicPeriod"/>
            </a:pPr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2765" y="1862351"/>
            <a:ext cx="2088232" cy="29324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5925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800" b="1" dirty="0"/>
              <a:t>GENNEM FIRE SATSNINGER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3080" y="972326"/>
            <a:ext cx="9217024" cy="4521366"/>
          </a:xfrm>
        </p:spPr>
        <p:txBody>
          <a:bodyPr/>
          <a:lstStyle/>
          <a:p>
            <a:endParaRPr lang="da-DK" b="1" dirty="0"/>
          </a:p>
          <a:p>
            <a:r>
              <a:rPr lang="da-DK" sz="2400" b="1" dirty="0"/>
              <a:t>VI HAR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b="1" dirty="0"/>
              <a:t>øget</a:t>
            </a:r>
            <a:r>
              <a:rPr lang="da-DK" sz="2400" dirty="0"/>
              <a:t> uddannelsen af IT specialister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b="1" dirty="0"/>
              <a:t>gennemført</a:t>
            </a:r>
            <a:r>
              <a:rPr lang="da-DK" sz="2400" dirty="0"/>
              <a:t> EDU IT satsning : digitale elementer i undervisningen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b="1" dirty="0"/>
              <a:t>igangsat </a:t>
            </a:r>
            <a:r>
              <a:rPr lang="da-DK" sz="2400" dirty="0"/>
              <a:t>satsning om digitalt kompetente kandidater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b="1" dirty="0"/>
              <a:t>planer om </a:t>
            </a:r>
            <a:r>
              <a:rPr lang="da-DK" sz="2400" dirty="0"/>
              <a:t>udbud af efter-videreuddannelse i digitale emner</a:t>
            </a:r>
          </a:p>
          <a:p>
            <a:pPr marL="457200" indent="-457200">
              <a:buFont typeface="+mj-lt"/>
              <a:buAutoNum type="arabicPeriod"/>
            </a:pPr>
            <a:endParaRPr lang="da-DK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FE8262F-06F5-44EF-9418-B774FF266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9" y="3843133"/>
            <a:ext cx="90963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733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BD0F84-A59B-46A7-8F64-3E3FD0F48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digitalt kompetente kandidater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E3A76EA-7C01-448F-9F35-70246412F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93B47-FDFC-42F9-9501-9C185B0503B2}" type="datetime1">
              <a:rPr lang="da-DK" smtClean="0"/>
              <a:t>18.05.2022</a:t>
            </a:fld>
            <a:r>
              <a:rPr lang="da-DK"/>
              <a:t>27-05-2021</a:t>
            </a:r>
            <a:endParaRPr lang="da-DK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8B3F7A0-18FD-4769-826C-6C6FA39CE0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68" y="1388808"/>
            <a:ext cx="4767005" cy="318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2C7B3C16-1AD7-4A33-930B-DCBC6C3C6664}"/>
              </a:ext>
            </a:extLst>
          </p:cNvPr>
          <p:cNvGrpSpPr/>
          <p:nvPr/>
        </p:nvGrpSpPr>
        <p:grpSpPr>
          <a:xfrm>
            <a:off x="173570" y="1196752"/>
            <a:ext cx="3328554" cy="1559818"/>
            <a:chOff x="173570" y="1581150"/>
            <a:chExt cx="3328554" cy="1847850"/>
          </a:xfrm>
        </p:grpSpPr>
        <p:pic>
          <p:nvPicPr>
            <p:cNvPr id="8" name="Picture 4" descr="Microsoft Word Logo Vector (SVG, PDF, Ai, EPS, CDR) Free Download -  Logowik.com">
              <a:extLst>
                <a:ext uri="{FF2B5EF4-FFF2-40B4-BE49-F238E27FC236}">
                  <a16:creationId xmlns:a16="http://schemas.microsoft.com/office/drawing/2014/main" id="{A8BC5D34-88C5-4FBD-A0AD-F5379B4BDD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570" y="1581150"/>
              <a:ext cx="2466975" cy="1847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Excell Icon #296747 - Free Icons Library">
              <a:extLst>
                <a:ext uri="{FF2B5EF4-FFF2-40B4-BE49-F238E27FC236}">
                  <a16:creationId xmlns:a16="http://schemas.microsoft.com/office/drawing/2014/main" id="{BFD4E86B-A19D-4619-9600-49CE699490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964" y="1892463"/>
              <a:ext cx="1440160" cy="144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8" descr="Få PC-kørekort - så det er til at forstå!. Grundlæggende IT af Georg Roldan  som Hæftet bog på dansk">
            <a:extLst>
              <a:ext uri="{FF2B5EF4-FFF2-40B4-BE49-F238E27FC236}">
                <a16:creationId xmlns:a16="http://schemas.microsoft.com/office/drawing/2014/main" id="{C23F5FF3-FC34-4365-B987-BD215CA07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81" y="2035481"/>
            <a:ext cx="18097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l: højre 11">
            <a:extLst>
              <a:ext uri="{FF2B5EF4-FFF2-40B4-BE49-F238E27FC236}">
                <a16:creationId xmlns:a16="http://schemas.microsoft.com/office/drawing/2014/main" id="{12C446A5-6431-47DE-A89A-BAB5864563D8}"/>
              </a:ext>
            </a:extLst>
          </p:cNvPr>
          <p:cNvSpPr/>
          <p:nvPr/>
        </p:nvSpPr>
        <p:spPr bwMode="auto">
          <a:xfrm>
            <a:off x="3790156" y="3212976"/>
            <a:ext cx="1986520" cy="484632"/>
          </a:xfrm>
          <a:prstGeom prst="rightArrow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5FD4A6E4-0065-428E-9E11-B6325F0B29D5}"/>
              </a:ext>
            </a:extLst>
          </p:cNvPr>
          <p:cNvSpPr txBox="1"/>
          <p:nvPr/>
        </p:nvSpPr>
        <p:spPr>
          <a:xfrm>
            <a:off x="1197868" y="5013176"/>
            <a:ext cx="1649963" cy="5262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a-DK" sz="3600" dirty="0">
                <a:latin typeface="+mn-lt"/>
              </a:rPr>
              <a:t>FRA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5478FD3F-0F80-4E9D-90CC-FC000485DC09}"/>
              </a:ext>
            </a:extLst>
          </p:cNvPr>
          <p:cNvSpPr txBox="1"/>
          <p:nvPr/>
        </p:nvSpPr>
        <p:spPr>
          <a:xfrm>
            <a:off x="8156988" y="4934079"/>
            <a:ext cx="1649963" cy="5262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a-DK" sz="3600" dirty="0">
                <a:latin typeface="+mn-lt"/>
              </a:rPr>
              <a:t>TIL</a:t>
            </a:r>
          </a:p>
        </p:txBody>
      </p:sp>
    </p:spTree>
    <p:extLst>
      <p:ext uri="{BB962C8B-B14F-4D97-AF65-F5344CB8AC3E}">
        <p14:creationId xmlns:p14="http://schemas.microsoft.com/office/powerpoint/2010/main" val="98463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fire sammenhængende spor</a:t>
            </a:r>
          </a:p>
        </p:txBody>
      </p:sp>
      <p:sp>
        <p:nvSpPr>
          <p:cNvPr id="2" name="Tekstfelt 1"/>
          <p:cNvSpPr txBox="1"/>
          <p:nvPr/>
        </p:nvSpPr>
        <p:spPr>
          <a:xfrm>
            <a:off x="5441151" y="1914583"/>
            <a:ext cx="3075110" cy="23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Afdækning af udviklingsbehov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5132974" y="1818501"/>
            <a:ext cx="288032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1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6710150" y="3577007"/>
            <a:ext cx="2232248" cy="23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Udvikling af curriculum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6400884" y="3480925"/>
            <a:ext cx="288032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2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7763545" y="4499997"/>
            <a:ext cx="2592288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 err="1">
                <a:latin typeface="+mn-lt"/>
              </a:rPr>
              <a:t>Ekstracurriculær</a:t>
            </a:r>
            <a:r>
              <a:rPr lang="da-DK" sz="1600" dirty="0">
                <a:latin typeface="+mn-lt"/>
              </a:rPr>
              <a:t> </a:t>
            </a:r>
            <a:r>
              <a:rPr lang="da-DK" sz="1600" dirty="0" err="1">
                <a:latin typeface="+mn-lt"/>
              </a:rPr>
              <a:t>coding</a:t>
            </a:r>
            <a:r>
              <a:rPr lang="da-DK" sz="1600" dirty="0">
                <a:latin typeface="+mn-lt"/>
              </a:rPr>
              <a:t> camps for studerende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7454279" y="4487240"/>
            <a:ext cx="288032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4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1451946" y="3719476"/>
            <a:ext cx="2312876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Kompetenceudvikling af undervisere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1142680" y="3693962"/>
            <a:ext cx="288032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3</a:t>
            </a: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898" y="1504130"/>
            <a:ext cx="1097402" cy="1564382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513" y="3344805"/>
            <a:ext cx="1892985" cy="1936253"/>
          </a:xfrm>
          <a:prstGeom prst="rect">
            <a:avLst/>
          </a:prstGeom>
        </p:spPr>
      </p:pic>
      <p:cxnSp>
        <p:nvCxnSpPr>
          <p:cNvPr id="21" name="Lige pilforbindelse 20"/>
          <p:cNvCxnSpPr/>
          <p:nvPr/>
        </p:nvCxnSpPr>
        <p:spPr bwMode="auto">
          <a:xfrm>
            <a:off x="5766419" y="2148493"/>
            <a:ext cx="0" cy="1146936"/>
          </a:xfrm>
          <a:prstGeom prst="straightConnector1">
            <a:avLst/>
          </a:prstGeom>
          <a:solidFill>
            <a:schemeClr val="accent2"/>
          </a:solidFill>
          <a:ln w="76200" cap="flat" cmpd="sng" algn="ctr">
            <a:solidFill>
              <a:srgbClr val="00642D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Nedadbuet pil 23"/>
          <p:cNvSpPr/>
          <p:nvPr/>
        </p:nvSpPr>
        <p:spPr bwMode="auto">
          <a:xfrm>
            <a:off x="3268818" y="3317613"/>
            <a:ext cx="1440160" cy="409416"/>
          </a:xfrm>
          <a:prstGeom prst="curvedDownArrow">
            <a:avLst/>
          </a:prstGeom>
          <a:solidFill>
            <a:srgbClr val="00642D"/>
          </a:solidFill>
          <a:ln w="1778" cap="flat" cmpd="sng" algn="ctr">
            <a:solidFill>
              <a:srgbClr val="00642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26" name="Opadbuet pil 25"/>
          <p:cNvSpPr/>
          <p:nvPr/>
        </p:nvSpPr>
        <p:spPr bwMode="auto">
          <a:xfrm>
            <a:off x="5999094" y="5092226"/>
            <a:ext cx="1527905" cy="432048"/>
          </a:xfrm>
          <a:prstGeom prst="curvedUpArrow">
            <a:avLst/>
          </a:prstGeom>
          <a:solidFill>
            <a:srgbClr val="00642D"/>
          </a:solidFill>
          <a:ln w="1778" cap="flat" cmpd="sng" algn="ctr">
            <a:solidFill>
              <a:srgbClr val="00642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078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  <p:bldP spid="11" grpId="0"/>
      <p:bldP spid="12" grpId="0"/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1. Afdækning af udviklingsbehov</a:t>
            </a:r>
          </a:p>
        </p:txBody>
      </p:sp>
      <p:sp>
        <p:nvSpPr>
          <p:cNvPr id="2" name="Tekstfelt 1"/>
          <p:cNvSpPr txBox="1"/>
          <p:nvPr/>
        </p:nvSpPr>
        <p:spPr>
          <a:xfrm>
            <a:off x="5441151" y="1914583"/>
            <a:ext cx="3075110" cy="23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Afdækning af udviklingsbehov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5132974" y="1818501"/>
            <a:ext cx="288032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1</a:t>
            </a: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898" y="1504130"/>
            <a:ext cx="1097402" cy="1564382"/>
          </a:xfrm>
          <a:prstGeom prst="rect">
            <a:avLst/>
          </a:prstGeom>
        </p:spPr>
      </p:pic>
      <p:sp>
        <p:nvSpPr>
          <p:cNvPr id="29" name="Tekstfelt 28"/>
          <p:cNvSpPr txBox="1"/>
          <p:nvPr/>
        </p:nvSpPr>
        <p:spPr>
          <a:xfrm>
            <a:off x="3423368" y="3118218"/>
            <a:ext cx="7711604" cy="2865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800" dirty="0">
                <a:latin typeface="+mn-lt"/>
              </a:rPr>
              <a:t>Eksempel: </a:t>
            </a:r>
            <a:r>
              <a:rPr lang="da-DK" sz="1800" b="1" dirty="0">
                <a:latin typeface="+mn-lt"/>
              </a:rPr>
              <a:t>Studierevisionen på medicinuddannelsen</a:t>
            </a:r>
            <a:r>
              <a:rPr lang="da-DK" sz="1800" dirty="0">
                <a:latin typeface="+mn-lt"/>
              </a:rPr>
              <a:t>, Health</a:t>
            </a:r>
          </a:p>
          <a:p>
            <a:pPr>
              <a:lnSpc>
                <a:spcPct val="95000"/>
              </a:lnSpc>
            </a:pPr>
            <a:endParaRPr lang="da-DK" sz="1800" i="1" dirty="0">
              <a:latin typeface="+mn-lt"/>
            </a:endParaRPr>
          </a:p>
          <a:p>
            <a:pPr>
              <a:lnSpc>
                <a:spcPct val="95000"/>
              </a:lnSpc>
            </a:pPr>
            <a:r>
              <a:rPr lang="da-DK" sz="1800" i="1" dirty="0">
                <a:latin typeface="+mn-lt"/>
              </a:rPr>
              <a:t>”Med en videnskabelig tilgang skal de kunne bidrage til at identificere relevante behov for forbedring, foreslå analyse- og løsningsmodeller, der er værdiskabende for patienter, sundhedsvæsenet eller samfundet samt opstille planer for implementering og evaluering. Det kræver også </a:t>
            </a:r>
            <a:r>
              <a:rPr lang="da-DK" sz="1800" b="1" i="1" dirty="0">
                <a:latin typeface="+mn-lt"/>
              </a:rPr>
              <a:t>medicinsk teknologiforståelse</a:t>
            </a:r>
            <a:r>
              <a:rPr lang="da-DK" sz="1800" i="1" dirty="0">
                <a:latin typeface="+mn-lt"/>
              </a:rPr>
              <a:t>, </a:t>
            </a:r>
            <a:r>
              <a:rPr lang="da-DK" sz="1800" b="1" i="1" dirty="0">
                <a:latin typeface="+mn-lt"/>
              </a:rPr>
              <a:t>digital kompetence </a:t>
            </a:r>
            <a:r>
              <a:rPr lang="da-DK" sz="1800" i="1" dirty="0">
                <a:latin typeface="+mn-lt"/>
              </a:rPr>
              <a:t>samt en </a:t>
            </a:r>
            <a:r>
              <a:rPr lang="da-DK" sz="1800" b="1" i="1" dirty="0">
                <a:latin typeface="+mn-lt"/>
              </a:rPr>
              <a:t>fremtids- og </a:t>
            </a:r>
            <a:r>
              <a:rPr lang="da-DK" sz="1800" b="1" i="1" dirty="0" err="1">
                <a:latin typeface="+mn-lt"/>
              </a:rPr>
              <a:t>omverdensorientering</a:t>
            </a:r>
            <a:r>
              <a:rPr lang="da-DK" sz="1800" b="1" i="1" dirty="0">
                <a:latin typeface="+mn-lt"/>
              </a:rPr>
              <a:t> </a:t>
            </a:r>
            <a:r>
              <a:rPr lang="da-DK" sz="1800" i="1" dirty="0">
                <a:latin typeface="+mn-lt"/>
              </a:rPr>
              <a:t>og dermed et nationalt såvel som et internationalt udsyn.”</a:t>
            </a:r>
          </a:p>
          <a:p>
            <a:pPr>
              <a:lnSpc>
                <a:spcPct val="95000"/>
              </a:lnSpc>
            </a:pPr>
            <a:endParaRPr lang="da-DK" sz="1800" i="1" dirty="0">
              <a:latin typeface="+mn-lt"/>
            </a:endParaRPr>
          </a:p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Fra visionen for medicinuddannelsen.</a:t>
            </a:r>
          </a:p>
        </p:txBody>
      </p:sp>
      <p:pic>
        <p:nvPicPr>
          <p:cNvPr id="1036" name="Picture 12" descr="Karlslunde Lægeklin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08" y="2852936"/>
            <a:ext cx="1584075" cy="177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29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7459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heme/theme1.xml><?xml version="1.0" encoding="utf-8"?>
<a:theme xmlns:a="http://schemas.openxmlformats.org/drawingml/2006/main" name="AU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Macintosh PowerPoint</Application>
  <PresentationFormat>Custom</PresentationFormat>
  <Paragraphs>97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AU Passata</vt:lpstr>
      <vt:lpstr>AU Passata Light</vt:lpstr>
      <vt:lpstr>Georgia</vt:lpstr>
      <vt:lpstr>Wingdings 3</vt:lpstr>
      <vt:lpstr>AU Peto</vt:lpstr>
      <vt:lpstr>Calibri</vt:lpstr>
      <vt:lpstr>Arial</vt:lpstr>
      <vt:lpstr>AU 16:9</vt:lpstr>
      <vt:lpstr>Digitalt kompetente universitetskandidater</vt:lpstr>
      <vt:lpstr>Hvorfor?</vt:lpstr>
      <vt:lpstr>Borgeren, mennesket, fagpersonen</vt:lpstr>
      <vt:lpstr>Efterspurgte kompetencer</vt:lpstr>
      <vt:lpstr>Aarhus universitet vil bidrage </vt:lpstr>
      <vt:lpstr>GENNEM FIRE SATSNINGER</vt:lpstr>
      <vt:lpstr>digitalt kompetente kandidater</vt:lpstr>
      <vt:lpstr>fire sammenhængende spor</vt:lpstr>
      <vt:lpstr>1. Afdækning af udviklingsbehov</vt:lpstr>
      <vt:lpstr>2. Udvikling af curriculum</vt:lpstr>
      <vt:lpstr>3. Kompetenceudvikling af undervisere</vt:lpstr>
      <vt:lpstr>4. Ekstracurriculære aktiviteter</vt:lpstr>
      <vt:lpstr>hovedbudskaber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2022-05-18T19:16:38Z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636626584723496430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>6001</vt:lpwstr>
  </property>
  <property fmtid="{D5CDD505-2E9C-101B-9397-08002B2CF9AE}" pid="62" name="colorthemechange">
    <vt:lpwstr>True</vt:lpwstr>
  </property>
</Properties>
</file>